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22" r:id="rId1"/>
  </p:sldMasterIdLst>
  <p:notesMasterIdLst>
    <p:notesMasterId r:id="rId24"/>
  </p:notesMasterIdLst>
  <p:handoutMasterIdLst>
    <p:handoutMasterId r:id="rId25"/>
  </p:handoutMasterIdLst>
  <p:sldIdLst>
    <p:sldId id="280" r:id="rId2"/>
    <p:sldId id="332" r:id="rId3"/>
    <p:sldId id="333" r:id="rId4"/>
    <p:sldId id="334" r:id="rId5"/>
    <p:sldId id="349" r:id="rId6"/>
    <p:sldId id="335" r:id="rId7"/>
    <p:sldId id="337" r:id="rId8"/>
    <p:sldId id="338" r:id="rId9"/>
    <p:sldId id="339" r:id="rId10"/>
    <p:sldId id="348" r:id="rId11"/>
    <p:sldId id="340" r:id="rId12"/>
    <p:sldId id="341" r:id="rId13"/>
    <p:sldId id="342" r:id="rId14"/>
    <p:sldId id="343" r:id="rId15"/>
    <p:sldId id="344" r:id="rId16"/>
    <p:sldId id="345" r:id="rId17"/>
    <p:sldId id="311" r:id="rId18"/>
    <p:sldId id="312" r:id="rId19"/>
    <p:sldId id="330" r:id="rId20"/>
    <p:sldId id="346" r:id="rId21"/>
    <p:sldId id="347" r:id="rId22"/>
    <p:sldId id="283" r:id="rId23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7408C61-D2AD-4EA7-B0C2-B5EF6869E3B9}">
          <p14:sldIdLst>
            <p14:sldId id="280"/>
          </p14:sldIdLst>
        </p14:section>
        <p14:section name="Course Information" id="{CEBFBCF4-33D6-4497-8694-97A2CE2925A2}">
          <p14:sldIdLst>
            <p14:sldId id="332"/>
            <p14:sldId id="333"/>
            <p14:sldId id="334"/>
            <p14:sldId id="349"/>
            <p14:sldId id="335"/>
          </p14:sldIdLst>
        </p14:section>
        <p14:section name="Introduction to DBMS" id="{02AA6F22-43E7-4E66-AF1C-C6F6B04987CE}">
          <p14:sldIdLst>
            <p14:sldId id="337"/>
            <p14:sldId id="338"/>
            <p14:sldId id="339"/>
            <p14:sldId id="348"/>
            <p14:sldId id="340"/>
            <p14:sldId id="341"/>
            <p14:sldId id="342"/>
            <p14:sldId id="343"/>
          </p14:sldIdLst>
        </p14:section>
        <p14:section name="Key Concepts" id="{46955221-D3F9-485D-AC2D-4B2BE53827DF}">
          <p14:sldIdLst>
            <p14:sldId id="344"/>
            <p14:sldId id="345"/>
          </p14:sldIdLst>
        </p14:section>
        <p14:section name="History" id="{5033F03A-180D-4A59-A33D-364DCA8DB053}">
          <p14:sldIdLst>
            <p14:sldId id="311"/>
            <p14:sldId id="312"/>
            <p14:sldId id="330"/>
            <p14:sldId id="346"/>
            <p14:sldId id="347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7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94D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67" autoAdjust="0"/>
  </p:normalViewPr>
  <p:slideViewPr>
    <p:cSldViewPr snapToGrid="0">
      <p:cViewPr varScale="1">
        <p:scale>
          <a:sx n="105" d="100"/>
          <a:sy n="105" d="100"/>
        </p:scale>
        <p:origin x="1716" y="96"/>
      </p:cViewPr>
      <p:guideLst>
        <p:guide orient="horz" pos="679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04D0F11-8BF0-4BE4-92E3-4D1A324FC5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2283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91063"/>
            <a:ext cx="4984750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0E7FA19-9EE4-487C-95DD-88A6E7DBD5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744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fld id="{1671FB64-69B8-4737-BD25-22F409B0A076}" type="slidenum">
              <a:rPr lang="zh-CN" altLang="en-US" sz="1200" smtClean="0"/>
              <a:pPr/>
              <a:t>1</a:t>
            </a:fld>
            <a:endParaRPr lang="en-US" altLang="zh-CN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F9612BDE-E61E-8D40-84CC-20E6FC2B20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4424" y="2983971"/>
            <a:ext cx="6858000" cy="111389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z="18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单击此处编辑母版作者信息样式</a:t>
            </a:r>
            <a:endParaRPr lang="en-US" altLang="zh-CN" sz="1800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endParaRPr lang="zh-CN" altLang="en-US" sz="1800" dirty="0">
              <a:effectLst/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18AEC02-5D85-474A-AEAD-FDF12F6D499A}"/>
              </a:ext>
            </a:extLst>
          </p:cNvPr>
          <p:cNvSpPr/>
          <p:nvPr/>
        </p:nvSpPr>
        <p:spPr>
          <a:xfrm>
            <a:off x="609597" y="1402663"/>
            <a:ext cx="7890933" cy="1058334"/>
          </a:xfrm>
          <a:prstGeom prst="roundRect">
            <a:avLst/>
          </a:prstGeom>
          <a:solidFill>
            <a:srgbClr val="3138AC"/>
          </a:solidFill>
          <a:effectLst>
            <a:outerShdw blurRad="50800" dist="38100" dir="654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55DDCC-95E7-C241-8F16-FF95178C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79813"/>
            <a:ext cx="6858000" cy="848376"/>
          </a:xfr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6344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4C3A94-BDDD-4E47-AB7A-34C36F28E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193800"/>
            <a:ext cx="7886700" cy="4983163"/>
          </a:xfrm>
        </p:spPr>
        <p:txBody>
          <a:bodyPr vert="eaVert"/>
          <a:lstStyle>
            <a:lvl1pPr marL="273050" indent="-2730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296C5C-EBD2-D143-AC4F-0DB23C2C0559}"/>
              </a:ext>
            </a:extLst>
          </p:cNvPr>
          <p:cNvSpPr/>
          <p:nvPr/>
        </p:nvSpPr>
        <p:spPr>
          <a:xfrm>
            <a:off x="0" y="0"/>
            <a:ext cx="9144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750240B-728E-0F48-8A04-0C32A05C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4BA236-12F6-FF40-9198-D45BCC57C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39872F-0807-7F4C-972A-F69648EDF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 marL="273050" indent="-27305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450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33FA9A1-7B88-294E-B1D1-5AC0DD001314}"/>
              </a:ext>
            </a:extLst>
          </p:cNvPr>
          <p:cNvSpPr/>
          <p:nvPr/>
        </p:nvSpPr>
        <p:spPr>
          <a:xfrm>
            <a:off x="0" y="318051"/>
            <a:ext cx="9144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3DFE20-DAD3-A14C-8B77-1D0ACFFC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6663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B6537B7-9F77-B545-841A-0E1FA407E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8577"/>
            <a:ext cx="7886700" cy="3260846"/>
          </a:xfrm>
        </p:spPr>
        <p:txBody>
          <a:bodyPr/>
          <a:lstStyle>
            <a:lvl1pPr marL="273050" indent="-273050">
              <a:buFont typeface="Arial" panose="020B0604020202020204" pitchFamily="34" charset="0"/>
              <a:buChar char="•"/>
              <a:tabLst/>
              <a:defRPr/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381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D17EA-B5DC-A947-999F-3BA09F29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ACDC9E-5B3C-7649-98A2-66AFDFA02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8722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F0BD946-B5BA-504F-80A8-C6749F61BBD3}"/>
              </a:ext>
            </a:extLst>
          </p:cNvPr>
          <p:cNvSpPr/>
          <p:nvPr/>
        </p:nvSpPr>
        <p:spPr>
          <a:xfrm>
            <a:off x="0" y="0"/>
            <a:ext cx="9144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A5D889-EBC8-A74A-A52D-D35CC5DD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FE8AAB-A6DD-DE43-B7A5-6297E5B86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26067"/>
            <a:ext cx="3886200" cy="5050896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BF8700A-EE5B-AA44-845F-A932FCA8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B626A19-E0EE-3344-BECF-578F6B3691A1}"/>
              </a:ext>
            </a:extLst>
          </p:cNvPr>
          <p:cNvSpPr/>
          <p:nvPr/>
        </p:nvSpPr>
        <p:spPr>
          <a:xfrm>
            <a:off x="0" y="0"/>
            <a:ext cx="9144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EA3DDF-4F2F-1D45-B4D4-3AC2D1E55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A0345-A7B5-8143-B23D-3DAF7059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defRPr kumimoji="1" lang="zh-CN" altLang="en-US" dirty="0"/>
            </a:lvl1pPr>
          </a:lstStyle>
          <a:p>
            <a:pPr marL="273050" lvl="0" indent="-273050">
              <a:tabLst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96A81A-F1A5-2046-B0A4-9C01DF3C2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CB281C-3506-614C-82B8-B117A79C1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 vert="horz" lIns="91440" tIns="45720" rIns="91440" bIns="45720" rtlCol="0">
            <a:normAutofit/>
          </a:bodyPr>
          <a:lstStyle>
            <a:lvl1pPr marL="273050" indent="-273050">
              <a:buFont typeface="Arial" panose="020B0604020202020204" pitchFamily="34" charset="0"/>
              <a:buChar char="•"/>
              <a:defRPr kumimoji="1" lang="zh-CN" altLang="en-US"/>
            </a:lvl1pPr>
          </a:lstStyle>
          <a:p>
            <a:pPr marL="273050" lvl="0" indent="-273050">
              <a:tabLst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CDD2EEB-0526-8546-B03F-B7E03D7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950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FF11A6-A4E9-FC40-BA49-5AB35E591369}"/>
              </a:ext>
            </a:extLst>
          </p:cNvPr>
          <p:cNvSpPr/>
          <p:nvPr/>
        </p:nvSpPr>
        <p:spPr>
          <a:xfrm>
            <a:off x="0" y="0"/>
            <a:ext cx="9144000" cy="942109"/>
          </a:xfrm>
          <a:prstGeom prst="rect">
            <a:avLst/>
          </a:prstGeom>
          <a:gradFill flip="none" rotWithShape="1">
            <a:gsLst>
              <a:gs pos="40000">
                <a:srgbClr val="2C2DA9"/>
              </a:gs>
              <a:gs pos="13000">
                <a:srgbClr val="2C2DA9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4E12615-0D3B-D24B-BE3C-E1064015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490"/>
            <a:ext cx="7886700" cy="845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7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127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8EEDE-8712-4841-878C-74D5D95B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61616-E9E6-4D4E-ACF0-05C1DFD7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tabLst/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2F38AF-4BDF-CF47-9CD7-01E995084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078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45CBF-7695-9841-9E88-FF0507BF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EEF8B0-7BDE-1347-9537-8464E4631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AD815E-FED2-7E46-854F-1D98CB4B1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1063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5F5D26-44A1-CA4B-894C-E92F940B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3252C-A6BE-3D4F-B214-1E438BBDB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E4E0D4-0A9E-B44F-8E15-1D2F726BFCC2}"/>
              </a:ext>
            </a:extLst>
          </p:cNvPr>
          <p:cNvSpPr/>
          <p:nvPr/>
        </p:nvSpPr>
        <p:spPr>
          <a:xfrm>
            <a:off x="0" y="6637866"/>
            <a:ext cx="3060000" cy="220134"/>
          </a:xfrm>
          <a:prstGeom prst="rect">
            <a:avLst/>
          </a:prstGeom>
          <a:solidFill>
            <a:srgbClr val="161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</a:rPr>
              <a:t>COMP3013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880C11-3EB2-7C44-915C-0A735C8415A3}"/>
              </a:ext>
            </a:extLst>
          </p:cNvPr>
          <p:cNvSpPr/>
          <p:nvPr/>
        </p:nvSpPr>
        <p:spPr>
          <a:xfrm>
            <a:off x="3033000" y="6637867"/>
            <a:ext cx="3060000" cy="220133"/>
          </a:xfrm>
          <a:prstGeom prst="rect">
            <a:avLst/>
          </a:prstGeom>
          <a:solidFill>
            <a:srgbClr val="212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</a:rPr>
              <a:t>Introduction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F64495-06B2-9846-A8DD-066D25B765BE}"/>
              </a:ext>
            </a:extLst>
          </p:cNvPr>
          <p:cNvSpPr/>
          <p:nvPr/>
        </p:nvSpPr>
        <p:spPr>
          <a:xfrm>
            <a:off x="6084000" y="6637866"/>
            <a:ext cx="3060000" cy="220134"/>
          </a:xfrm>
          <a:prstGeom prst="rect">
            <a:avLst/>
          </a:prstGeom>
          <a:solidFill>
            <a:srgbClr val="2B3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97BAED3B-53C8-7041-817F-696DE6D8D146}"/>
              </a:ext>
            </a:extLst>
          </p:cNvPr>
          <p:cNvSpPr txBox="1">
            <a:spLocks/>
          </p:cNvSpPr>
          <p:nvPr/>
        </p:nvSpPr>
        <p:spPr>
          <a:xfrm>
            <a:off x="7328080" y="6637866"/>
            <a:ext cx="1021640" cy="220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6" name="日期占位符 3">
            <a:extLst>
              <a:ext uri="{FF2B5EF4-FFF2-40B4-BE49-F238E27FC236}">
                <a16:creationId xmlns:a16="http://schemas.microsoft.com/office/drawing/2014/main" id="{57D2C8FA-DD5C-BF4B-BBB3-42D100B8A34B}"/>
              </a:ext>
            </a:extLst>
          </p:cNvPr>
          <p:cNvSpPr txBox="1">
            <a:spLocks/>
          </p:cNvSpPr>
          <p:nvPr/>
        </p:nvSpPr>
        <p:spPr>
          <a:xfrm>
            <a:off x="8515350" y="6637865"/>
            <a:ext cx="546380" cy="220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42B4B9-4F4F-DC40-8BF5-0036F3636617}" type="slidenum">
              <a:rPr lang="en-US" sz="1000" smtClean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pPr/>
              <a:t>‹#›</a:t>
            </a:fld>
            <a:endParaRPr lang="en-US" sz="1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13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73050" indent="-2730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7.xml"/><Relationship Id="rId7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slide" Target="slide17.xml"/><Relationship Id="rId10" Type="http://schemas.openxmlformats.org/officeDocument/2006/relationships/image" Target="../media/image9.png"/><Relationship Id="rId4" Type="http://schemas.openxmlformats.org/officeDocument/2006/relationships/slide" Target="slide15.xm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sxsrf=ACYBGNSUse32__0xRdSplJVnisPP_1YnNg:1579840944310&amp;q=McGraw-Hill+Education&amp;stick=H4sIAAAAAAAAAOPgE-LSz9U3MKnKKCkyVAKzTQsLytNMtdQyyq30k_NzclKTSzLz8_TLizJLSlLz4svzi7KLrQpKk3IyizNSixaxivomuxcllut6ZObkKLimlCYngtTvYGUEACKV5-ddAAAA&amp;sa=X&amp;ved=2ahUKEwjN4qWStpvnAhW_xosBHU8ZADIQmxMoATAeegQIFhAQ&amp;sxsrf=ACYBGNSUse32__0xRdSplJVnisPP_1YnNg:1579840944310" TargetMode="External"/><Relationship Id="rId3" Type="http://schemas.openxmlformats.org/officeDocument/2006/relationships/slide" Target="slide7.xml"/><Relationship Id="rId7" Type="http://schemas.openxmlformats.org/officeDocument/2006/relationships/hyperlink" Target="https://www.google.com/search?sxsrf=ACYBGNSUse32__0xRdSplJVnisPP_1YnNg:1579840944310&amp;q=Henry+F.+Korth&amp;stick=H4sIAAAAAAAAAOPgE-LSz9U3MKnKKCkyVIKziyu0ZLKTrfST8vOz9cuLMktKUvPiy_OLsq0SS0sy8osWsfJ5pOYVVSq46Sl45xeVZOxgZQQAU1GxqkwAAAA&amp;sa=X&amp;ved=2ahUKEwjN4qWStpvnAhW_xosBHU8ZADIQmxMoAjAdegQIFhAL&amp;sxsrf=ACYBGNSUse32__0xRdSplJVnisPP_1YnNg:1579840944310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sxsrf=ACYBGNSUse32__0xRdSplJVnisPP_1YnNg:1579840944310&amp;q=Abraham+Silberschatz&amp;stick=H4sIAAAAAAAAAOPgE-LSz9U3MKnKKCkyVOIEsZMKjUtStGSyk630k_Lzs_XLizJLSlLz4svzi7KtEktLMvKLFrGKOCYVJWYk5ioEZ-YkpRYVJ2ckllTtYGUEACAwiCRRAAAA&amp;sa=X&amp;ved=2ahUKEwjN4qWStpvnAhW_xosBHU8ZADIQmxMoATAdegQIFhAK&amp;sxsrf=ACYBGNSUse32__0xRdSplJVnisPP_1YnNg:1579840944310" TargetMode="External"/><Relationship Id="rId5" Type="http://schemas.openxmlformats.org/officeDocument/2006/relationships/slide" Target="slide17.xml"/><Relationship Id="rId4" Type="http://schemas.openxmlformats.org/officeDocument/2006/relationships/slide" Target="slide15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hyperlink" Target="mailto:shichenzhang@uic.edu.cn" TargetMode="External"/><Relationship Id="rId7" Type="http://schemas.openxmlformats.org/officeDocument/2006/relationships/hyperlink" Target="mailto:t330201704@mail.uic.edu.cn" TargetMode="External"/><Relationship Id="rId2" Type="http://schemas.openxmlformats.org/officeDocument/2006/relationships/hyperlink" Target="mailto:goliathli@uic.edu.c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hunyanji@uic.edu.cn" TargetMode="External"/><Relationship Id="rId11" Type="http://schemas.openxmlformats.org/officeDocument/2006/relationships/slide" Target="slide17.xml"/><Relationship Id="rId5" Type="http://schemas.openxmlformats.org/officeDocument/2006/relationships/hyperlink" Target="mailto:chengyanlin@uic.edu.cn" TargetMode="External"/><Relationship Id="rId10" Type="http://schemas.openxmlformats.org/officeDocument/2006/relationships/slide" Target="slide15.xml"/><Relationship Id="rId4" Type="http://schemas.openxmlformats.org/officeDocument/2006/relationships/hyperlink" Target="mailto:jeffersonfong@uic.edu.cn" TargetMode="External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charset="-122"/>
              </a:rPr>
              <a:t>Lecture 1:  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EDFBAC-DFBD-4C06-9980-289FC1F53A69}"/>
              </a:ext>
            </a:extLst>
          </p:cNvPr>
          <p:cNvSpPr txBox="1"/>
          <p:nvPr/>
        </p:nvSpPr>
        <p:spPr>
          <a:xfrm>
            <a:off x="2971800" y="3253622"/>
            <a:ext cx="3200399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United International College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hlinkClick r:id="rId3" action="ppaction://hlinksldjump"/>
            <a:extLst>
              <a:ext uri="{FF2B5EF4-FFF2-40B4-BE49-F238E27FC236}">
                <a16:creationId xmlns:a16="http://schemas.microsoft.com/office/drawing/2014/main" id="{4CDE7859-596E-49F4-A8A0-FCB7F795ED71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hlinkClick r:id="rId4" action="ppaction://hlinksldjump"/>
            <a:extLst>
              <a:ext uri="{FF2B5EF4-FFF2-40B4-BE49-F238E27FC236}">
                <a16:creationId xmlns:a16="http://schemas.microsoft.com/office/drawing/2014/main" id="{35452450-C5A2-4D2C-8EA2-BE59BB9A3326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6D4D7669-59B8-4C97-829A-1B013C3510CE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hlinkClick r:id="rId6" action="ppaction://hlinksldjump"/>
            <a:extLst>
              <a:ext uri="{FF2B5EF4-FFF2-40B4-BE49-F238E27FC236}">
                <a16:creationId xmlns:a16="http://schemas.microsoft.com/office/drawing/2014/main" id="{4A00E97D-2223-450F-8017-128190696098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90BA9-9487-4EF4-91C2-E1D54C99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5" y="443613"/>
            <a:ext cx="7886700" cy="845127"/>
          </a:xfrm>
        </p:spPr>
        <p:txBody>
          <a:bodyPr/>
          <a:lstStyle/>
          <a:p>
            <a:r>
              <a:rPr lang="en-US" altLang="zh-CN" dirty="0"/>
              <a:t>File systems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A59F9-A20E-4AF6-8C5E-45DC2A27E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45" y="1812288"/>
            <a:ext cx="8428382" cy="1431844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</a:pPr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In the early days, applications were built directly on top of file systems. 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ED7E551A-0B7F-4105-A0C4-DE8386A59D4C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BA0E76CA-33BA-486F-9F83-6DE89DC30886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8B288B25-13EE-4014-B9F4-0BC4C0941561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B09DC29E-67F9-4CD6-AA70-11772759B8C2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1D3E4D-7BF5-E585-7CE8-45EB0F886435}"/>
              </a:ext>
            </a:extLst>
          </p:cNvPr>
          <p:cNvGrpSpPr/>
          <p:nvPr/>
        </p:nvGrpSpPr>
        <p:grpSpPr>
          <a:xfrm>
            <a:off x="1484746" y="2903899"/>
            <a:ext cx="6174508" cy="2961241"/>
            <a:chOff x="975059" y="2849578"/>
            <a:chExt cx="6174508" cy="296124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B8478E9-DF5B-E3B1-5CA7-47F0F7860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23" t="34008" r="78794" b="15642"/>
            <a:stretch/>
          </p:blipFill>
          <p:spPr>
            <a:xfrm>
              <a:off x="975059" y="3468205"/>
              <a:ext cx="1303699" cy="158435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A61E67-B1EA-04CD-FC65-9BFF102DBBBD}"/>
                </a:ext>
              </a:extLst>
            </p:cNvPr>
            <p:cNvSpPr/>
            <p:nvPr/>
          </p:nvSpPr>
          <p:spPr>
            <a:xfrm>
              <a:off x="3612333" y="3063089"/>
              <a:ext cx="1084927" cy="57942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Delivery List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FBD212-0BBC-AA85-3F55-EA98E4422AE5}"/>
                </a:ext>
              </a:extLst>
            </p:cNvPr>
            <p:cNvSpPr/>
            <p:nvPr/>
          </p:nvSpPr>
          <p:spPr>
            <a:xfrm>
              <a:off x="3612333" y="4023511"/>
              <a:ext cx="1084927" cy="57942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Coal Estimation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9D3E8B-77AC-4BBA-6160-B6B342703538}"/>
                </a:ext>
              </a:extLst>
            </p:cNvPr>
            <p:cNvSpPr/>
            <p:nvPr/>
          </p:nvSpPr>
          <p:spPr>
            <a:xfrm>
              <a:off x="3612333" y="4983933"/>
              <a:ext cx="1084927" cy="57942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Just what asked for</a:t>
              </a:r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4F13295C-3F49-FD4F-18BE-941390022DF5}"/>
                </a:ext>
              </a:extLst>
            </p:cNvPr>
            <p:cNvSpPr/>
            <p:nvPr/>
          </p:nvSpPr>
          <p:spPr>
            <a:xfrm>
              <a:off x="5998441" y="2849578"/>
              <a:ext cx="1084927" cy="579422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Toys</a:t>
              </a:r>
            </a:p>
          </p:txBody>
        </p: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1076924A-7454-16AF-FF73-B4DD4B57ABF8}"/>
                </a:ext>
              </a:extLst>
            </p:cNvPr>
            <p:cNvSpPr/>
            <p:nvPr/>
          </p:nvSpPr>
          <p:spPr>
            <a:xfrm>
              <a:off x="5244060" y="4016344"/>
              <a:ext cx="1084927" cy="579422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Naughty</a:t>
              </a: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6D1F2D64-E693-DA4A-7001-ECDFF2ED4775}"/>
                </a:ext>
              </a:extLst>
            </p:cNvPr>
            <p:cNvSpPr/>
            <p:nvPr/>
          </p:nvSpPr>
          <p:spPr>
            <a:xfrm>
              <a:off x="5244060" y="4972430"/>
              <a:ext cx="1084927" cy="579422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Nice</a:t>
              </a:r>
            </a:p>
          </p:txBody>
        </p:sp>
        <p:sp>
          <p:nvSpPr>
            <p:cNvPr id="16" name="Flowchart: Magnetic Disk 15">
              <a:extLst>
                <a:ext uri="{FF2B5EF4-FFF2-40B4-BE49-F238E27FC236}">
                  <a16:creationId xmlns:a16="http://schemas.microsoft.com/office/drawing/2014/main" id="{281B5B3E-2554-46E4-9D2B-F20E00EE0213}"/>
                </a:ext>
              </a:extLst>
            </p:cNvPr>
            <p:cNvSpPr/>
            <p:nvPr/>
          </p:nvSpPr>
          <p:spPr>
            <a:xfrm>
              <a:off x="6064640" y="5231397"/>
              <a:ext cx="1084927" cy="579422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Toys</a:t>
              </a:r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7917805F-6532-C23E-510B-1478FD7F4016}"/>
                </a:ext>
              </a:extLst>
            </p:cNvPr>
            <p:cNvSpPr/>
            <p:nvPr/>
          </p:nvSpPr>
          <p:spPr>
            <a:xfrm>
              <a:off x="5244060" y="3060258"/>
              <a:ext cx="1084927" cy="579422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Addresses</a:t>
              </a:r>
            </a:p>
          </p:txBody>
        </p:sp>
        <p:sp>
          <p:nvSpPr>
            <p:cNvPr id="18" name="Arrow: Left-Right 17">
              <a:extLst>
                <a:ext uri="{FF2B5EF4-FFF2-40B4-BE49-F238E27FC236}">
                  <a16:creationId xmlns:a16="http://schemas.microsoft.com/office/drawing/2014/main" id="{99062E91-FF05-AEAE-BD3B-01B651F12919}"/>
                </a:ext>
              </a:extLst>
            </p:cNvPr>
            <p:cNvSpPr/>
            <p:nvPr/>
          </p:nvSpPr>
          <p:spPr>
            <a:xfrm>
              <a:off x="4749680" y="3308902"/>
              <a:ext cx="441960" cy="81832"/>
            </a:xfrm>
            <a:prstGeom prst="leftRightArrow">
              <a:avLst>
                <a:gd name="adj1" fmla="val 50000"/>
                <a:gd name="adj2" fmla="val 12045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Left-Right 18">
              <a:extLst>
                <a:ext uri="{FF2B5EF4-FFF2-40B4-BE49-F238E27FC236}">
                  <a16:creationId xmlns:a16="http://schemas.microsoft.com/office/drawing/2014/main" id="{77F3D493-7B1F-DDAE-6767-CF8018468313}"/>
                </a:ext>
              </a:extLst>
            </p:cNvPr>
            <p:cNvSpPr/>
            <p:nvPr/>
          </p:nvSpPr>
          <p:spPr>
            <a:xfrm>
              <a:off x="4749680" y="4272306"/>
              <a:ext cx="441960" cy="81832"/>
            </a:xfrm>
            <a:prstGeom prst="leftRightArrow">
              <a:avLst>
                <a:gd name="adj1" fmla="val 50000"/>
                <a:gd name="adj2" fmla="val 12045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Left-Right 19">
              <a:extLst>
                <a:ext uri="{FF2B5EF4-FFF2-40B4-BE49-F238E27FC236}">
                  <a16:creationId xmlns:a16="http://schemas.microsoft.com/office/drawing/2014/main" id="{B36C3EEB-315C-053B-C7B2-798BD070A47B}"/>
                </a:ext>
              </a:extLst>
            </p:cNvPr>
            <p:cNvSpPr/>
            <p:nvPr/>
          </p:nvSpPr>
          <p:spPr>
            <a:xfrm>
              <a:off x="4749680" y="5231397"/>
              <a:ext cx="441960" cy="81832"/>
            </a:xfrm>
            <a:prstGeom prst="leftRightArrow">
              <a:avLst>
                <a:gd name="adj1" fmla="val 50000"/>
                <a:gd name="adj2" fmla="val 12045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Left-Right 20">
              <a:extLst>
                <a:ext uri="{FF2B5EF4-FFF2-40B4-BE49-F238E27FC236}">
                  <a16:creationId xmlns:a16="http://schemas.microsoft.com/office/drawing/2014/main" id="{A87E7C11-9067-B42A-21FA-E7986CA1CEAB}"/>
                </a:ext>
              </a:extLst>
            </p:cNvPr>
            <p:cNvSpPr/>
            <p:nvPr/>
          </p:nvSpPr>
          <p:spPr>
            <a:xfrm rot="20206239">
              <a:off x="2319193" y="3754428"/>
              <a:ext cx="1252659" cy="112036"/>
            </a:xfrm>
            <a:prstGeom prst="leftRightArrow">
              <a:avLst>
                <a:gd name="adj1" fmla="val 50000"/>
                <a:gd name="adj2" fmla="val 1204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Left-Right 22">
              <a:extLst>
                <a:ext uri="{FF2B5EF4-FFF2-40B4-BE49-F238E27FC236}">
                  <a16:creationId xmlns:a16="http://schemas.microsoft.com/office/drawing/2014/main" id="{4FFEE8B7-E2EB-5953-DF31-25594A287991}"/>
                </a:ext>
              </a:extLst>
            </p:cNvPr>
            <p:cNvSpPr/>
            <p:nvPr/>
          </p:nvSpPr>
          <p:spPr>
            <a:xfrm rot="1393761" flipV="1">
              <a:off x="2319192" y="4744876"/>
              <a:ext cx="1252659" cy="112036"/>
            </a:xfrm>
            <a:prstGeom prst="leftRightArrow">
              <a:avLst>
                <a:gd name="adj1" fmla="val 50000"/>
                <a:gd name="adj2" fmla="val 1204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Left-Right 23">
              <a:extLst>
                <a:ext uri="{FF2B5EF4-FFF2-40B4-BE49-F238E27FC236}">
                  <a16:creationId xmlns:a16="http://schemas.microsoft.com/office/drawing/2014/main" id="{8335BCD3-00A7-462D-0F10-14BEB7DDD817}"/>
                </a:ext>
              </a:extLst>
            </p:cNvPr>
            <p:cNvSpPr/>
            <p:nvPr/>
          </p:nvSpPr>
          <p:spPr>
            <a:xfrm>
              <a:off x="2347873" y="4257204"/>
              <a:ext cx="1195299" cy="96934"/>
            </a:xfrm>
            <a:prstGeom prst="leftRightArrow">
              <a:avLst>
                <a:gd name="adj1" fmla="val 50000"/>
                <a:gd name="adj2" fmla="val 1204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83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90BA9-9487-4EF4-91C2-E1D54C99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Drawbacks of file systems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A59F9-A20E-4AF6-8C5E-45DC2A27E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8576"/>
            <a:ext cx="7886700" cy="356364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 redundancy and inconsistency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Multiple file formats, duplication of information in different files.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Difficulty in accessing data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Need to write a new program to carry out each new task.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 isolation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Multiple files and formats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Integrity problems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Integrity constraints (e.g., account balance ≥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0) become buried in program code rather than being stated explicitly.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Hard to add new constraints or change existing ones.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ED7E551A-0B7F-4105-A0C4-DE8386A59D4C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BA0E76CA-33BA-486F-9F83-6DE89DC30886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8B288B25-13EE-4014-B9F4-0BC4C0941561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B09DC29E-67F9-4CD6-AA70-11772759B8C2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40D23-6807-415F-9E1C-4862FB2E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Drawbacks of file systems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8554C-EB8B-406E-BB3B-838D8DAB8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8576"/>
            <a:ext cx="7886700" cy="4263557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Atomicity of updates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Failures may leave database in an inconsistent state with partial updates carried out.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Example: Transfer of funds from one account to another should either complete or not happen at all.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Concurrent access by multiple users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Concurrent access needed for performance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Uncontrolled concurrent accesses can lead to inconsistencies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Example: Two students want to choose the same course that has only one vacancy left.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Security problems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Hard to provide user access to some, but not all, data</a:t>
            </a:r>
          </a:p>
          <a:p>
            <a:pPr marL="0" indent="0">
              <a:buNone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Database system offer solutions to all the above problems.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2FB9D049-77C2-43CF-A9FE-FFC999A15788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53D9F548-38ED-42EF-9B40-A685C57D760D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352DD1FA-98D7-42A4-8F17-96884B4CF5A3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C9B41611-C1C9-4126-B984-AE119562F9B6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22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BDDD7-7EBA-43EB-BBAA-F6739341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DBMS provides…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E6252D-94E9-4BBD-8CE3-4A5E3FCA9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Reliable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Convenient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Safe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Multi-user (Storage of and access to)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Massive amounts of persistent data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AD997F06-D29E-4EA2-8D21-CFE3D4194F8D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74FBC421-570E-40DE-B5FE-25878BF36169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1C2D2FE6-3639-4156-AC01-D951EE100AB9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7DD992AF-84F7-422C-977E-B4C943BE30F3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5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0812C-605B-4093-AF5C-BE87C86C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general</a:t>
            </a:r>
            <a:endParaRPr lang="zh-CN" altLang="en-US" dirty="0"/>
          </a:p>
        </p:txBody>
      </p:sp>
      <p:sp>
        <p:nvSpPr>
          <p:cNvPr id="9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349E24FF-421C-4AD8-96EB-30210618CB3D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DF1E671F-F98E-4C6C-AEE5-ABB635E08F3D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771102B6-A774-401A-825F-DB727F63B477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DD78BCA7-4B49-4026-8209-389389227115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232892-C131-4FFC-49D7-63FDC2D14AA5}"/>
              </a:ext>
            </a:extLst>
          </p:cNvPr>
          <p:cNvGrpSpPr/>
          <p:nvPr/>
        </p:nvGrpSpPr>
        <p:grpSpPr>
          <a:xfrm>
            <a:off x="1062718" y="1442299"/>
            <a:ext cx="7018563" cy="4986919"/>
            <a:chOff x="831926" y="1379669"/>
            <a:chExt cx="7018563" cy="498691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CB96B2A-E994-1C08-E6F4-7DE70FFDF1B8}"/>
                </a:ext>
              </a:extLst>
            </p:cNvPr>
            <p:cNvSpPr/>
            <p:nvPr/>
          </p:nvSpPr>
          <p:spPr>
            <a:xfrm>
              <a:off x="831926" y="2502664"/>
              <a:ext cx="1177447" cy="52510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C85D9030-D65A-FE40-0E02-A78F61D51777}"/>
                </a:ext>
              </a:extLst>
            </p:cNvPr>
            <p:cNvSpPr/>
            <p:nvPr/>
          </p:nvSpPr>
          <p:spPr>
            <a:xfrm>
              <a:off x="3186821" y="2370769"/>
              <a:ext cx="1177447" cy="788889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</a:p>
          </p:txBody>
        </p:sp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8EE6A9E9-222D-C93A-8FFD-EC6C03CD588E}"/>
                </a:ext>
              </a:extLst>
            </p:cNvPr>
            <p:cNvSpPr/>
            <p:nvPr/>
          </p:nvSpPr>
          <p:spPr>
            <a:xfrm>
              <a:off x="5957180" y="1379669"/>
              <a:ext cx="1177447" cy="3039974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</a:t>
              </a:r>
            </a:p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13803B5-F17C-DC2A-9D3D-6827CDC8A98D}"/>
                </a:ext>
              </a:extLst>
            </p:cNvPr>
            <p:cNvSpPr/>
            <p:nvPr/>
          </p:nvSpPr>
          <p:spPr>
            <a:xfrm>
              <a:off x="2470957" y="3993757"/>
              <a:ext cx="2609173" cy="9144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Management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94BABB-1ED3-7764-DFE1-CD2950EC9DD0}"/>
                </a:ext>
              </a:extLst>
            </p:cNvPr>
            <p:cNvSpPr/>
            <p:nvPr/>
          </p:nvSpPr>
          <p:spPr>
            <a:xfrm>
              <a:off x="5241316" y="5452188"/>
              <a:ext cx="2609173" cy="9144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the value through data mining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B23783-1B82-E023-8DF8-F0C3DA9A0694}"/>
                </a:ext>
              </a:extLst>
            </p:cNvPr>
            <p:cNvSpPr txBox="1"/>
            <p:nvPr/>
          </p:nvSpPr>
          <p:spPr>
            <a:xfrm>
              <a:off x="1688357" y="1978891"/>
              <a:ext cx="1826141" cy="36933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kumimoji="1" lang="en-US" dirty="0">
                  <a:latin typeface="Arial" panose="020B0604020202020204" pitchFamily="34" charset="0"/>
                  <a:cs typeface="Arial" panose="020B0604020202020204" pitchFamily="34" charset="0"/>
                </a:rPr>
                <a:t>Data acquisition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47E98D-D0F8-D3BA-DE94-2CE31FD21AAB}"/>
                </a:ext>
              </a:extLst>
            </p:cNvPr>
            <p:cNvSpPr txBox="1"/>
            <p:nvPr/>
          </p:nvSpPr>
          <p:spPr>
            <a:xfrm>
              <a:off x="4388718" y="1811256"/>
              <a:ext cx="1544012" cy="646331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kumimoji="1" lang="en-US" dirty="0"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</a:p>
            <a:p>
              <a:pPr algn="l"/>
              <a:r>
                <a:rPr kumimoji="1" lang="en-US" dirty="0">
                  <a:latin typeface="Arial" panose="020B0604020202020204" pitchFamily="34" charset="0"/>
                  <a:cs typeface="Arial" panose="020B0604020202020204" pitchFamily="34" charset="0"/>
                </a:rPr>
                <a:t>accumulation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B52E17B-DF1B-EF42-CA18-94354677FC70}"/>
                </a:ext>
              </a:extLst>
            </p:cNvPr>
            <p:cNvSpPr/>
            <p:nvPr/>
          </p:nvSpPr>
          <p:spPr>
            <a:xfrm>
              <a:off x="2115468" y="2587381"/>
              <a:ext cx="965257" cy="361209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693006D3-45C3-3FC5-F284-695FBE07BC5B}"/>
                </a:ext>
              </a:extLst>
            </p:cNvPr>
            <p:cNvSpPr/>
            <p:nvPr/>
          </p:nvSpPr>
          <p:spPr>
            <a:xfrm>
              <a:off x="4693481" y="2588064"/>
              <a:ext cx="965257" cy="361209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Left-Right 16">
              <a:extLst>
                <a:ext uri="{FF2B5EF4-FFF2-40B4-BE49-F238E27FC236}">
                  <a16:creationId xmlns:a16="http://schemas.microsoft.com/office/drawing/2014/main" id="{BE5B5EB5-C477-7181-C305-BB675A6DFD4A}"/>
                </a:ext>
              </a:extLst>
            </p:cNvPr>
            <p:cNvSpPr/>
            <p:nvPr/>
          </p:nvSpPr>
          <p:spPr>
            <a:xfrm rot="16200000">
              <a:off x="3381099" y="3396043"/>
              <a:ext cx="788888" cy="361209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Arrow: Left-Right 17">
              <a:extLst>
                <a:ext uri="{FF2B5EF4-FFF2-40B4-BE49-F238E27FC236}">
                  <a16:creationId xmlns:a16="http://schemas.microsoft.com/office/drawing/2014/main" id="{82046D02-1974-B777-9F78-B1F0B1096E5E}"/>
                </a:ext>
              </a:extLst>
            </p:cNvPr>
            <p:cNvSpPr/>
            <p:nvPr/>
          </p:nvSpPr>
          <p:spPr>
            <a:xfrm rot="16200000">
              <a:off x="6151458" y="4745492"/>
              <a:ext cx="788888" cy="361209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212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BE61B-4B91-46D8-8DD6-C78B29B7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Concepts</a:t>
            </a:r>
            <a:endParaRPr lang="zh-CN" altLang="en-US" dirty="0"/>
          </a:p>
        </p:txBody>
      </p:sp>
      <p:sp>
        <p:nvSpPr>
          <p:cNvPr id="10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44434E73-4BC1-4C5A-977D-1654D1360228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0AA097C6-191A-4F24-8151-E10E05DEDAA1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EAAF40D7-867C-48D2-B6F7-8D8140A08689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74A664C1-B53B-40E9-8260-06C9EFEC8922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AC90D98-E543-11A6-8F8C-AD7EBD04B0B7}"/>
              </a:ext>
            </a:extLst>
          </p:cNvPr>
          <p:cNvGrpSpPr/>
          <p:nvPr/>
        </p:nvGrpSpPr>
        <p:grpSpPr>
          <a:xfrm>
            <a:off x="277509" y="1352796"/>
            <a:ext cx="8588982" cy="5091094"/>
            <a:chOff x="171681" y="1361850"/>
            <a:chExt cx="8588982" cy="50910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BF57F7A-5F13-8D01-2E21-CD35C7016238}"/>
                </a:ext>
              </a:extLst>
            </p:cNvPr>
            <p:cNvSpPr/>
            <p:nvPr/>
          </p:nvSpPr>
          <p:spPr>
            <a:xfrm>
              <a:off x="1415725" y="1361850"/>
              <a:ext cx="1889396" cy="42682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 World</a:t>
              </a:r>
              <a:endParaRPr lang="en-US" sz="15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5327E1-BCBF-79D1-AE50-C71A2DF0AFC6}"/>
                </a:ext>
              </a:extLst>
            </p:cNvPr>
            <p:cNvSpPr/>
            <p:nvPr/>
          </p:nvSpPr>
          <p:spPr>
            <a:xfrm>
              <a:off x="1125890" y="2069744"/>
              <a:ext cx="2469067" cy="75142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Information</a:t>
              </a:r>
            </a:p>
            <a:p>
              <a:pPr algn="ctr"/>
              <a:r>
                <a:rPr lang="en-US" altLang="zh-CN" sz="15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(Conceptual Model)</a:t>
              </a:r>
              <a:endParaRPr lang="en-US" sz="15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01657A-2B60-E8F9-BC58-5B081B157C7F}"/>
                </a:ext>
              </a:extLst>
            </p:cNvPr>
            <p:cNvSpPr/>
            <p:nvPr/>
          </p:nvSpPr>
          <p:spPr>
            <a:xfrm>
              <a:off x="1208170" y="3113876"/>
              <a:ext cx="2304516" cy="75142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Computer World</a:t>
              </a:r>
            </a:p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(Relational Model)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F7E81-D245-76D9-C301-AD9C51EBFF84}"/>
                </a:ext>
              </a:extLst>
            </p:cNvPr>
            <p:cNvSpPr/>
            <p:nvPr/>
          </p:nvSpPr>
          <p:spPr>
            <a:xfrm>
              <a:off x="1728865" y="4180996"/>
              <a:ext cx="1263109" cy="75142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</a:p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Schema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8D5878-10EF-BDDF-39CF-05F62DDD03B8}"/>
                </a:ext>
              </a:extLst>
            </p:cNvPr>
            <p:cNvSpPr/>
            <p:nvPr/>
          </p:nvSpPr>
          <p:spPr>
            <a:xfrm>
              <a:off x="1577836" y="5248116"/>
              <a:ext cx="1565163" cy="75142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</a:p>
            <a:p>
              <a:pPr algn="ctr"/>
              <a:r>
                <a:rPr lang="en-US" sz="15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Applications</a:t>
              </a: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12711587-EB9E-2687-024A-C45A22081984}"/>
                </a:ext>
              </a:extLst>
            </p:cNvPr>
            <p:cNvSpPr/>
            <p:nvPr/>
          </p:nvSpPr>
          <p:spPr>
            <a:xfrm>
              <a:off x="2193734" y="1805163"/>
              <a:ext cx="333375" cy="25717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EAFB8772-B84B-4D4C-9886-1AE737A73CC1}"/>
                </a:ext>
              </a:extLst>
            </p:cNvPr>
            <p:cNvSpPr/>
            <p:nvPr/>
          </p:nvSpPr>
          <p:spPr>
            <a:xfrm>
              <a:off x="2193734" y="2840217"/>
              <a:ext cx="333375" cy="25717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F098CB62-E1E2-D4FF-3AE6-852FC5613656}"/>
                </a:ext>
              </a:extLst>
            </p:cNvPr>
            <p:cNvSpPr/>
            <p:nvPr/>
          </p:nvSpPr>
          <p:spPr>
            <a:xfrm>
              <a:off x="2193733" y="3891308"/>
              <a:ext cx="333375" cy="25717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D0E2F9B2-8820-5DB1-0620-F7B15C6C5863}"/>
                </a:ext>
              </a:extLst>
            </p:cNvPr>
            <p:cNvSpPr/>
            <p:nvPr/>
          </p:nvSpPr>
          <p:spPr>
            <a:xfrm>
              <a:off x="2193731" y="4964932"/>
              <a:ext cx="333375" cy="25717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140175-CE65-1FBB-3665-37426F995CA5}"/>
                </a:ext>
              </a:extLst>
            </p:cNvPr>
            <p:cNvSpPr txBox="1"/>
            <p:nvPr/>
          </p:nvSpPr>
          <p:spPr>
            <a:xfrm>
              <a:off x="429765" y="1742876"/>
              <a:ext cx="1148071" cy="3231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kumimoji="1" lang="en-US" altLang="zh-CN" sz="1500" dirty="0">
                  <a:latin typeface="Arial" panose="020B0604020202020204" pitchFamily="34" charset="0"/>
                  <a:cs typeface="Arial" panose="020B0604020202020204" pitchFamily="34" charset="0"/>
                </a:rPr>
                <a:t>Abstraction</a:t>
              </a:r>
              <a:endParaRPr kumimoji="1"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0B00E9-B8D8-3061-FA00-795A730CE45D}"/>
                </a:ext>
              </a:extLst>
            </p:cNvPr>
            <p:cNvSpPr txBox="1"/>
            <p:nvPr/>
          </p:nvSpPr>
          <p:spPr>
            <a:xfrm>
              <a:off x="171681" y="2782469"/>
              <a:ext cx="1664238" cy="3231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kumimoji="1" lang="en-US" altLang="zh-CN" sz="1500" dirty="0">
                  <a:latin typeface="Arial" panose="020B0604020202020204" pitchFamily="34" charset="0"/>
                  <a:cs typeface="Arial" panose="020B0604020202020204" pitchFamily="34" charset="0"/>
                </a:rPr>
                <a:t>Database Design</a:t>
              </a:r>
              <a:endParaRPr kumimoji="1"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33935F-61BE-56CD-277C-B3E1EEAD65E0}"/>
                </a:ext>
              </a:extLst>
            </p:cNvPr>
            <p:cNvSpPr txBox="1"/>
            <p:nvPr/>
          </p:nvSpPr>
          <p:spPr>
            <a:xfrm>
              <a:off x="383337" y="3742415"/>
              <a:ext cx="1449436" cy="55399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ctr"/>
              <a:r>
                <a:rPr kumimoji="1" lang="en-US" altLang="zh-CN" sz="1500" dirty="0">
                  <a:latin typeface="Arial" panose="020B0604020202020204" pitchFamily="34" charset="0"/>
                  <a:cs typeface="Arial" panose="020B0604020202020204" pitchFamily="34" charset="0"/>
                </a:rPr>
                <a:t>Data Definition</a:t>
              </a:r>
            </a:p>
            <a:p>
              <a:pPr algn="ctr"/>
              <a:r>
                <a:rPr kumimoji="1"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(DDL)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5CB195-EE36-9940-FBA4-676D9DDBA551}"/>
                </a:ext>
              </a:extLst>
            </p:cNvPr>
            <p:cNvSpPr txBox="1"/>
            <p:nvPr/>
          </p:nvSpPr>
          <p:spPr>
            <a:xfrm>
              <a:off x="271434" y="4809535"/>
              <a:ext cx="1739579" cy="55399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ctr"/>
              <a:r>
                <a:rPr kumimoji="1" lang="en-US" altLang="zh-CN" sz="15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  <a:p>
              <a:pPr algn="ctr"/>
              <a:r>
                <a:rPr kumimoji="1"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(SQL)</a:t>
              </a:r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7C449B0A-7B88-4946-5EC9-9B6AFE57B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3961" y="1936608"/>
              <a:ext cx="2289809" cy="10176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CB680C22-8F45-2293-EE44-74B2A3E6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62204" y="3362531"/>
              <a:ext cx="1898459" cy="11229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EB87AFD5-93F8-17C5-98DD-E8A10D31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23961" y="3361560"/>
              <a:ext cx="2004539" cy="2560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2F29565D-517D-B79A-7A9C-534881BA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28130" y="4385257"/>
              <a:ext cx="1457325" cy="342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E762EEE3-0632-93BB-4588-C5DC36DBA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8564" y="4780801"/>
              <a:ext cx="1828958" cy="6255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595CC9E6-4056-D8B9-25BF-C2BCE2F6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06437" y="5222107"/>
              <a:ext cx="1980042" cy="1230837"/>
            </a:xfrm>
            <a:prstGeom prst="rect">
              <a:avLst/>
            </a:prstGeom>
          </p:spPr>
        </p:pic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49F18A03-E59A-D349-D73A-9D99C640A572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3594957" y="2445456"/>
              <a:ext cx="7114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30F25790-BAFC-B488-E2BB-466B7EFF40C4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3512686" y="3489588"/>
              <a:ext cx="7937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A50A67EE-D1C3-5804-BDFA-EFA588CCC3F4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2991974" y="4556708"/>
              <a:ext cx="13144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B755A342-B0A5-5C03-BE3C-F38E1BE6DE6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2527108" y="4019896"/>
              <a:ext cx="43314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73B1BB2D-920C-0F08-A237-EAC5725C4A50}"/>
                </a:ext>
              </a:extLst>
            </p:cNvPr>
            <p:cNvCxnSpPr>
              <a:cxnSpLocks/>
              <a:stCxn id="18" idx="3"/>
              <a:endCxn id="190" idx="1"/>
            </p:cNvCxnSpPr>
            <p:nvPr/>
          </p:nvCxnSpPr>
          <p:spPr>
            <a:xfrm>
              <a:off x="2527106" y="5093520"/>
              <a:ext cx="4331458" cy="3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9220F2E-B795-3746-3CD9-E7CD307A710C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3142999" y="5623828"/>
              <a:ext cx="11634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362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E46F1-780E-46A7-B8AB-4F94A03A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Concepts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82974-F229-4BAF-BF77-041250D8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 modeling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Schema vs. Data instances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 definition language (DDL)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 manipulation or query language (DML)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DBMS implementer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Database designer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Database application developer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Database administrator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7BDDBE-1B21-453B-97A5-14FCB9FB7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69" y="4742844"/>
            <a:ext cx="7602662" cy="1695692"/>
          </a:xfrm>
          <a:prstGeom prst="rect">
            <a:avLst/>
          </a:prstGeom>
        </p:spPr>
      </p:pic>
      <p:sp>
        <p:nvSpPr>
          <p:cNvPr id="10" name="矩形 4">
            <a:hlinkClick r:id="rId3" action="ppaction://hlinksldjump"/>
            <a:extLst>
              <a:ext uri="{FF2B5EF4-FFF2-40B4-BE49-F238E27FC236}">
                <a16:creationId xmlns:a16="http://schemas.microsoft.com/office/drawing/2014/main" id="{D54A9C9F-1324-4217-A6D4-45E7BF968D39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5">
            <a:hlinkClick r:id="rId4" action="ppaction://hlinksldjump"/>
            <a:extLst>
              <a:ext uri="{FF2B5EF4-FFF2-40B4-BE49-F238E27FC236}">
                <a16:creationId xmlns:a16="http://schemas.microsoft.com/office/drawing/2014/main" id="{17379EFC-3735-4CD9-A4F5-E7744FCF8FF6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03D5B8C5-250C-4A9B-AD0B-5E1CDAE57C88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7">
            <a:hlinkClick r:id="rId6" action="ppaction://hlinksldjump"/>
            <a:extLst>
              <a:ext uri="{FF2B5EF4-FFF2-40B4-BE49-F238E27FC236}">
                <a16:creationId xmlns:a16="http://schemas.microsoft.com/office/drawing/2014/main" id="{1285C781-F8DE-4CB6-B140-93C81D004725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94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charset="-122"/>
              </a:rPr>
              <a:t>History of Database Systems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798577"/>
            <a:ext cx="7886700" cy="438773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1950s and early 1960s: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Data processing using magnetic tapes for storage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Tapes provide only sequential access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Punched cards for input</a:t>
            </a:r>
          </a:p>
          <a:p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Late 1960s and 1970s: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Hard disks allow direct access to data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Network and hierarchical data models in widespread use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Ted Codd defines the relational data model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Would win the ACM Turing Award for this work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IBM Research begins System R prototype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UC Berkeley begins Ingres prototype</a:t>
            </a:r>
            <a:endParaRPr lang="en-US" altLang="zh-CN" sz="1800" dirty="0">
              <a:latin typeface="Arial" panose="020B0604020202020204" pitchFamily="34" charset="0"/>
              <a:ea typeface="宋体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0305EF-263F-498B-9964-A065DDC43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5" y="5212678"/>
            <a:ext cx="6978609" cy="1241711"/>
          </a:xfrm>
          <a:prstGeom prst="rect">
            <a:avLst/>
          </a:prstGeom>
        </p:spPr>
      </p:pic>
      <p:sp>
        <p:nvSpPr>
          <p:cNvPr id="10" name="矩形 4">
            <a:hlinkClick r:id="rId3" action="ppaction://hlinksldjump"/>
            <a:extLst>
              <a:ext uri="{FF2B5EF4-FFF2-40B4-BE49-F238E27FC236}">
                <a16:creationId xmlns:a16="http://schemas.microsoft.com/office/drawing/2014/main" id="{FF63DF52-7D8B-4E81-8212-D6D81C5C9662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5">
            <a:hlinkClick r:id="rId4" action="ppaction://hlinksldjump"/>
            <a:extLst>
              <a:ext uri="{FF2B5EF4-FFF2-40B4-BE49-F238E27FC236}">
                <a16:creationId xmlns:a16="http://schemas.microsoft.com/office/drawing/2014/main" id="{109642DF-E85A-4730-AE7F-C2AF75A95B8C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BAFA4983-E3BA-454C-B95D-E477A2AF6BE3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7">
            <a:hlinkClick r:id="rId6" action="ppaction://hlinksldjump"/>
            <a:extLst>
              <a:ext uri="{FF2B5EF4-FFF2-40B4-BE49-F238E27FC236}">
                <a16:creationId xmlns:a16="http://schemas.microsoft.com/office/drawing/2014/main" id="{41FE7F42-E957-40BA-A8B8-0426CD7DC0CC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charset="-122"/>
              </a:rPr>
              <a:t>History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798576"/>
            <a:ext cx="7886700" cy="3947467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1980s: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Research relational prototypes evolve into commercial systems</a:t>
            </a:r>
          </a:p>
          <a:p>
            <a:pPr lvl="2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SQL becomes industrial standard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Parallel and distributed database systems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Object-oriented database systems</a:t>
            </a:r>
          </a:p>
          <a:p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1990s: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Large decision support and data-mining applications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Large multi-terabyte data warehouses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Emergence of Web commerce</a:t>
            </a:r>
          </a:p>
          <a:p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2000s: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XML and XQuery standards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Automated database administration</a:t>
            </a:r>
          </a:p>
        </p:txBody>
      </p:sp>
      <p:sp>
        <p:nvSpPr>
          <p:cNvPr id="16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5463F8DF-2737-406F-8942-C6E6735F65F0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8B9732A8-F0DD-4CFA-8CB1-C0D1809472C2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603CB563-8197-4030-AA20-615D7C7F801D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C19B4812-E314-44E7-90B6-0DE8C817BF9A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4397"/>
            <a:ext cx="9144000" cy="4707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76F4A3E8-2979-4738-BCE4-740308A4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6663"/>
            <a:ext cx="7886700" cy="845127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Database Popularity Rank 2017 - 2018</a:t>
            </a:r>
            <a:endParaRPr lang="zh-CN" altLang="en-US" dirty="0"/>
          </a:p>
        </p:txBody>
      </p:sp>
      <p:sp>
        <p:nvSpPr>
          <p:cNvPr id="12" name="矩形 4">
            <a:hlinkClick r:id="rId3" action="ppaction://hlinksldjump"/>
            <a:extLst>
              <a:ext uri="{FF2B5EF4-FFF2-40B4-BE49-F238E27FC236}">
                <a16:creationId xmlns:a16="http://schemas.microsoft.com/office/drawing/2014/main" id="{6C787D9B-6C09-42F3-818E-B191575DE501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5">
            <a:hlinkClick r:id="rId4" action="ppaction://hlinksldjump"/>
            <a:extLst>
              <a:ext uri="{FF2B5EF4-FFF2-40B4-BE49-F238E27FC236}">
                <a16:creationId xmlns:a16="http://schemas.microsoft.com/office/drawing/2014/main" id="{BEBBCA2A-76A3-42A2-A528-472F9DC62CE3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00BAD66E-67CB-48CA-92B0-DEC5DF406E50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7">
            <a:hlinkClick r:id="rId6" action="ppaction://hlinksldjump"/>
            <a:extLst>
              <a:ext uri="{FF2B5EF4-FFF2-40B4-BE49-F238E27FC236}">
                <a16:creationId xmlns:a16="http://schemas.microsoft.com/office/drawing/2014/main" id="{B8E27D7B-0C2E-47BC-BB97-0C011D694F83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3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A88C0-59B8-482B-B407-5C410855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Information</a:t>
            </a:r>
            <a:endParaRPr lang="zh-CN" altLang="en-US" dirty="0"/>
          </a:p>
        </p:txBody>
      </p:sp>
      <p:sp>
        <p:nvSpPr>
          <p:cNvPr id="12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3633044A-A001-4AA4-B24B-274D243A3306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D822FC93-9136-4A0B-9445-1C96388C88E4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5F7A62DC-7269-4522-81A2-FF7288FBA3AC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E8CE8FD9-D4A0-449B-9B7E-CE0D791E5262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4D4B114-BEE6-4CD6-A6CA-8773952D1CEF}"/>
              </a:ext>
            </a:extLst>
          </p:cNvPr>
          <p:cNvSpPr txBox="1">
            <a:spLocks/>
          </p:cNvSpPr>
          <p:nvPr/>
        </p:nvSpPr>
        <p:spPr>
          <a:xfrm>
            <a:off x="628650" y="1798577"/>
            <a:ext cx="7886700" cy="3260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3050" indent="-2730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Book</a:t>
            </a:r>
          </a:p>
        </p:txBody>
      </p:sp>
      <p:sp>
        <p:nvSpPr>
          <p:cNvPr id="17" name="文本框 3">
            <a:extLst>
              <a:ext uri="{FF2B5EF4-FFF2-40B4-BE49-F238E27FC236}">
                <a16:creationId xmlns:a16="http://schemas.microsoft.com/office/drawing/2014/main" id="{162871B0-92E2-9814-6481-BB3226EAD045}"/>
              </a:ext>
            </a:extLst>
          </p:cNvPr>
          <p:cNvSpPr txBox="1"/>
          <p:nvPr/>
        </p:nvSpPr>
        <p:spPr>
          <a:xfrm>
            <a:off x="4188741" y="1842597"/>
            <a:ext cx="3506228" cy="369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normAutofit/>
          </a:bodyPr>
          <a:lstStyle/>
          <a:p>
            <a:pPr>
              <a:defRPr sz="2000" b="1"/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Database System Concepts </a:t>
            </a:r>
          </a:p>
          <a:p>
            <a:pPr>
              <a:defRPr sz="1600" i="1"/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Seventh Edition</a:t>
            </a:r>
          </a:p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1600"/>
            </a:pP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Avi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Silberschatz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defRPr sz="1600"/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Henry F. </a:t>
            </a: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Korth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Arial" panose="020B0604020202020204" pitchFamily="34" charset="0"/>
              <a:cs typeface="Arial" panose="020B0604020202020204" pitchFamily="34" charset="0"/>
              <a:hlinkClick r:id="rId7"/>
            </a:endParaRPr>
          </a:p>
          <a:p>
            <a:pPr>
              <a:defRPr sz="1600"/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" action="ppaction://noaction"/>
              </a:rPr>
              <a:t>S. Sudarshan</a:t>
            </a:r>
          </a:p>
          <a:p>
            <a:pPr>
              <a:defRPr sz="1600"/>
            </a:pP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Arial" panose="020B0604020202020204" pitchFamily="34" charset="0"/>
              <a:cs typeface="Arial" panose="020B0604020202020204" pitchFamily="34" charset="0"/>
              <a:hlinkClick r:id="" action="ppaction://noaction"/>
            </a:endParaRPr>
          </a:p>
          <a:p>
            <a:pPr>
              <a:defRPr sz="1600"/>
            </a:pP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McGraw-Hill Education</a:t>
            </a:r>
          </a:p>
          <a:p>
            <a:pPr>
              <a:defRPr sz="1600"/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ISBN: 0073523321</a:t>
            </a:r>
          </a:p>
        </p:txBody>
      </p:sp>
      <p:pic>
        <p:nvPicPr>
          <p:cNvPr id="18" name="图像" descr="图像">
            <a:extLst>
              <a:ext uri="{FF2B5EF4-FFF2-40B4-BE49-F238E27FC236}">
                <a16:creationId xmlns:a16="http://schemas.microsoft.com/office/drawing/2014/main" id="{16186D91-A705-3F48-4AC2-4B7BC166A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42" y="2181698"/>
            <a:ext cx="3060001" cy="38074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9274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A4A2BB7-88EB-446F-96E1-285772F5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6663"/>
            <a:ext cx="7886700" cy="845127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Database Popularity Rank 2019 - 2020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B5F48C-9769-4568-B037-FF004B76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" y="1314596"/>
            <a:ext cx="8999896" cy="4495452"/>
          </a:xfrm>
          <a:prstGeom prst="rect">
            <a:avLst/>
          </a:prstGeom>
        </p:spPr>
      </p:pic>
      <p:sp>
        <p:nvSpPr>
          <p:cNvPr id="12" name="矩形 4">
            <a:hlinkClick r:id="rId3" action="ppaction://hlinksldjump"/>
            <a:extLst>
              <a:ext uri="{FF2B5EF4-FFF2-40B4-BE49-F238E27FC236}">
                <a16:creationId xmlns:a16="http://schemas.microsoft.com/office/drawing/2014/main" id="{3932FCA8-E246-4C29-8265-709688C105CB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5">
            <a:hlinkClick r:id="rId4" action="ppaction://hlinksldjump"/>
            <a:extLst>
              <a:ext uri="{FF2B5EF4-FFF2-40B4-BE49-F238E27FC236}">
                <a16:creationId xmlns:a16="http://schemas.microsoft.com/office/drawing/2014/main" id="{3B6DEEF2-232A-412C-B38A-9439CF68ECD5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84C78DEF-3075-4AFF-861A-52AFED244AF4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7">
            <a:hlinkClick r:id="rId6" action="ppaction://hlinksldjump"/>
            <a:extLst>
              <a:ext uri="{FF2B5EF4-FFF2-40B4-BE49-F238E27FC236}">
                <a16:creationId xmlns:a16="http://schemas.microsoft.com/office/drawing/2014/main" id="{B7B57DAE-E209-48B5-ABCC-1CE4B34D799B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03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A4A2BB7-88EB-446F-96E1-285772F5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6663"/>
            <a:ext cx="7886700" cy="845127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Database Popularity Rank 2020 - 2021</a:t>
            </a:r>
            <a:endParaRPr lang="zh-CN" altLang="en-US" dirty="0"/>
          </a:p>
        </p:txBody>
      </p:sp>
      <p:sp>
        <p:nvSpPr>
          <p:cNvPr id="12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3932FCA8-E246-4C29-8265-709688C105CB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3B6DEEF2-232A-412C-B38A-9439CF68ECD5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84C78DEF-3075-4AFF-861A-52AFED244AF4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B7B57DAE-E209-48B5-ABCC-1CE4B34D799B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1F63F-FD38-44FC-83BC-CBC3F5CD4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48451"/>
            <a:ext cx="9144000" cy="47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80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宋体" charset="-122"/>
              </a:rPr>
              <a:t>End of Chapter 1</a:t>
            </a:r>
          </a:p>
        </p:txBody>
      </p:sp>
      <p:sp>
        <p:nvSpPr>
          <p:cNvPr id="8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7920A107-C45E-4382-BC4A-D92DDAFC1678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E17C9711-6BDC-4ADC-AC41-523F359931AD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52DA8D89-28ED-4FCF-8DF7-966648D8DBDD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69D723DB-E379-469D-85D3-1AEA4FA1A651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F6E5-286A-45C7-AF00-70D0026D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EA122A-BD98-4587-8334-58667089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Contact and Timetable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82AAEE9-283C-4DBB-96EF-782F52555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957690"/>
              </p:ext>
            </p:extLst>
          </p:nvPr>
        </p:nvGraphicFramePr>
        <p:xfrm>
          <a:off x="628650" y="2301880"/>
          <a:ext cx="7972874" cy="3394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190">
                  <a:extLst>
                    <a:ext uri="{9D8B030D-6E8A-4147-A177-3AD203B41FA5}">
                      <a16:colId xmlns:a16="http://schemas.microsoft.com/office/drawing/2014/main" val="1962183150"/>
                    </a:ext>
                  </a:extLst>
                </a:gridCol>
                <a:gridCol w="2082229">
                  <a:extLst>
                    <a:ext uri="{9D8B030D-6E8A-4147-A177-3AD203B41FA5}">
                      <a16:colId xmlns:a16="http://schemas.microsoft.com/office/drawing/2014/main" val="4176759059"/>
                    </a:ext>
                  </a:extLst>
                </a:gridCol>
                <a:gridCol w="2361565">
                  <a:extLst>
                    <a:ext uri="{9D8B030D-6E8A-4147-A177-3AD203B41FA5}">
                      <a16:colId xmlns:a16="http://schemas.microsoft.com/office/drawing/2014/main" val="197499715"/>
                    </a:ext>
                  </a:extLst>
                </a:gridCol>
                <a:gridCol w="449838">
                  <a:extLst>
                    <a:ext uri="{9D8B030D-6E8A-4147-A177-3AD203B41FA5}">
                      <a16:colId xmlns:a16="http://schemas.microsoft.com/office/drawing/2014/main" val="21535847"/>
                    </a:ext>
                  </a:extLst>
                </a:gridCol>
                <a:gridCol w="1498029">
                  <a:extLst>
                    <a:ext uri="{9D8B030D-6E8A-4147-A177-3AD203B41FA5}">
                      <a16:colId xmlns:a16="http://schemas.microsoft.com/office/drawing/2014/main" val="4015858199"/>
                    </a:ext>
                  </a:extLst>
                </a:gridCol>
                <a:gridCol w="823023">
                  <a:extLst>
                    <a:ext uri="{9D8B030D-6E8A-4147-A177-3AD203B41FA5}">
                      <a16:colId xmlns:a16="http://schemas.microsoft.com/office/drawing/2014/main" val="1615518273"/>
                    </a:ext>
                  </a:extLst>
                </a:gridCol>
              </a:tblGrid>
              <a:tr h="3394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Instructor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Venue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628762928"/>
                  </a:ext>
                </a:extLst>
              </a:tr>
              <a:tr h="33943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1001</a:t>
                      </a: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Dr. Zhiyuan Li</a:t>
                      </a: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2"/>
                        </a:rPr>
                        <a:t>goliathli@uic.edu.cn</a:t>
                      </a:r>
                      <a:endPara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T3-502-R6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Mr. 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Shichen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Zhang</a:t>
                      </a: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3"/>
                        </a:rPr>
                        <a:t>shichenzhang@uic.edu.cn</a:t>
                      </a:r>
                      <a:endPara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T3-502-R26-H6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Lec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Tue. 15:00-16:50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T7-503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61718951"/>
                  </a:ext>
                </a:extLst>
              </a:tr>
              <a:tr h="33943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Mon. 15:00-15:50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T4-301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853507803"/>
                  </a:ext>
                </a:extLst>
              </a:tr>
              <a:tr h="339433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Tut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Tue. 18:00-18:50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T7-202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310091347"/>
                  </a:ext>
                </a:extLst>
              </a:tr>
              <a:tr h="33943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1002</a:t>
                      </a: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Dr. Jefferson Fong</a:t>
                      </a:r>
                    </a:p>
                    <a:p>
                      <a:pPr algn="ctr"/>
                      <a:r>
                        <a:rPr lang="en-US" sz="135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/>
                        </a:rPr>
                        <a:t>jeffersonfong@uic.edu.cn</a:t>
                      </a:r>
                      <a:endParaRPr lang="en-US" sz="135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T3-602-R1</a:t>
                      </a:r>
                      <a:endParaRPr lang="zh-CN" altLang="en-US" sz="135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Ms. Lily Lin</a:t>
                      </a: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5"/>
                        </a:rPr>
                        <a:t>chengyanlin@uic.edu.cn</a:t>
                      </a:r>
                      <a:endPara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T3-602-R25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Lec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Wed. 10:00-11:50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T7-503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067691536"/>
                  </a:ext>
                </a:extLst>
              </a:tr>
              <a:tr h="3394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Thu. 17:00-17:50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T8-303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836800650"/>
                  </a:ext>
                </a:extLst>
              </a:tr>
              <a:tr h="339433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35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Tut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Wed. 12:00-12:50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T5-604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090062734"/>
                  </a:ext>
                </a:extLst>
              </a:tr>
              <a:tr h="33943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1003</a:t>
                      </a: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Dr. 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Tianhui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Meng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35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/>
                        </a:rPr>
                        <a:t>tianhuimeng@uic.edu.cn</a:t>
                      </a:r>
                      <a:endParaRPr lang="en-US" altLang="zh-CN" sz="135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T6-403-R7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Mr. 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Wenchuan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Zhang</a:t>
                      </a: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  <a:hlinkClick r:id="rId7"/>
                        </a:rPr>
                        <a:t>t330201704@mail.uic.edu.cn</a:t>
                      </a:r>
                      <a:endPara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V26-202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Lec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Tue. 16:00-17:50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T6-404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11274553"/>
                  </a:ext>
                </a:extLst>
              </a:tr>
              <a:tr h="33943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Fri. 9:00-9:50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T29-101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82210893"/>
                  </a:ext>
                </a:extLst>
              </a:tr>
              <a:tr h="339433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Tut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Wed. 18:00-18:50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T29-301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729372426"/>
                  </a:ext>
                </a:extLst>
              </a:tr>
            </a:tbl>
          </a:graphicData>
        </a:graphic>
      </p:graphicFrame>
      <p:sp>
        <p:nvSpPr>
          <p:cNvPr id="11" name="矩形 4">
            <a:hlinkClick r:id="rId8" action="ppaction://hlinksldjump"/>
            <a:extLst>
              <a:ext uri="{FF2B5EF4-FFF2-40B4-BE49-F238E27FC236}">
                <a16:creationId xmlns:a16="http://schemas.microsoft.com/office/drawing/2014/main" id="{73804E4D-8ED9-44E3-868D-C6C49976D99A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5">
            <a:hlinkClick r:id="rId9" action="ppaction://hlinksldjump"/>
            <a:extLst>
              <a:ext uri="{FF2B5EF4-FFF2-40B4-BE49-F238E27FC236}">
                <a16:creationId xmlns:a16="http://schemas.microsoft.com/office/drawing/2014/main" id="{F06AC12F-1D53-4BAA-AB92-70B9C0481011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6">
            <a:hlinkClick r:id="rId10" action="ppaction://hlinksldjump"/>
            <a:extLst>
              <a:ext uri="{FF2B5EF4-FFF2-40B4-BE49-F238E27FC236}">
                <a16:creationId xmlns:a16="http://schemas.microsoft.com/office/drawing/2014/main" id="{3C1F4CE5-DC71-4FBC-8416-45718EE312DD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7">
            <a:hlinkClick r:id="rId11" action="ppaction://hlinksldjump"/>
            <a:extLst>
              <a:ext uri="{FF2B5EF4-FFF2-40B4-BE49-F238E27FC236}">
                <a16:creationId xmlns:a16="http://schemas.microsoft.com/office/drawing/2014/main" id="{1B181B44-7839-404F-A467-A326BC4546CF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3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EE4CB-047A-40E6-804F-2528FDD1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assessment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5AA3A-4CF8-4ACA-85B6-916FA963C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60219"/>
            <a:ext cx="7886700" cy="318922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 Assignments: 10%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Midterm: 20%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Lab: 10%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 project: 20%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Final Exam: 40%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BC0A1F4D-3F21-4E19-82A6-0AF32C375264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46DCB592-2D9B-42BE-A7E4-40C2F8DA8D82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B02F6E49-CEE4-4575-8444-65E025E5342B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C9F48104-03F7-4958-B007-9C154C877BCA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35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EE4CB-047A-40E6-804F-2528FDD1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assessment</a:t>
            </a:r>
            <a:endParaRPr lang="zh-CN" altLang="en-US" dirty="0"/>
          </a:p>
        </p:txBody>
      </p:sp>
      <p:sp>
        <p:nvSpPr>
          <p:cNvPr id="10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BC0A1F4D-3F21-4E19-82A6-0AF32C375264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46DCB592-2D9B-42BE-A7E4-40C2F8DA8D82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B02F6E49-CEE4-4575-8444-65E025E5342B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C9F48104-03F7-4958-B007-9C154C877BCA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38D4E8-5BBF-4A5F-A660-17BDDFAB0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Regulations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 sections and FE sections will be graded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separately.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final exam score will downgrade the letter grade.</a:t>
            </a:r>
          </a:p>
        </p:txBody>
      </p: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DE1E4A30-FA7F-4A03-82C3-E022C95B2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039701"/>
              </p:ext>
            </p:extLst>
          </p:nvPr>
        </p:nvGraphicFramePr>
        <p:xfrm>
          <a:off x="2723832" y="3093244"/>
          <a:ext cx="369633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43">
                  <a:extLst>
                    <a:ext uri="{9D8B030D-6E8A-4147-A177-3AD203B41FA5}">
                      <a16:colId xmlns:a16="http://schemas.microsoft.com/office/drawing/2014/main" val="3981011411"/>
                    </a:ext>
                  </a:extLst>
                </a:gridCol>
                <a:gridCol w="1984693">
                  <a:extLst>
                    <a:ext uri="{9D8B030D-6E8A-4147-A177-3AD203B41FA5}">
                      <a16:colId xmlns:a16="http://schemas.microsoft.com/office/drawing/2014/main" val="1241022673"/>
                    </a:ext>
                  </a:extLst>
                </a:gridCol>
              </a:tblGrid>
              <a:tr h="2359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Exam Score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Highest Letter Grade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267028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0 - 19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F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38385682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20 - 24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D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3961067021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25 - 29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C-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2875256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67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D8033-CE27-4D50-9A44-459B7DDB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Lecture Weekly Schedule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6B97E3C-FF21-4664-B0E7-EAF187C3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485065"/>
              </p:ext>
            </p:extLst>
          </p:nvPr>
        </p:nvGraphicFramePr>
        <p:xfrm>
          <a:off x="781050" y="1323162"/>
          <a:ext cx="7734300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55">
                  <a:extLst>
                    <a:ext uri="{9D8B030D-6E8A-4147-A177-3AD203B41FA5}">
                      <a16:colId xmlns:a16="http://schemas.microsoft.com/office/drawing/2014/main" val="3981011411"/>
                    </a:ext>
                  </a:extLst>
                </a:gridCol>
                <a:gridCol w="2542540">
                  <a:extLst>
                    <a:ext uri="{9D8B030D-6E8A-4147-A177-3AD203B41FA5}">
                      <a16:colId xmlns:a16="http://schemas.microsoft.com/office/drawing/2014/main" val="1241022673"/>
                    </a:ext>
                  </a:extLst>
                </a:gridCol>
                <a:gridCol w="1672590">
                  <a:extLst>
                    <a:ext uri="{9D8B030D-6E8A-4147-A177-3AD203B41FA5}">
                      <a16:colId xmlns:a16="http://schemas.microsoft.com/office/drawing/2014/main" val="2884298825"/>
                    </a:ext>
                  </a:extLst>
                </a:gridCol>
                <a:gridCol w="2761615">
                  <a:extLst>
                    <a:ext uri="{9D8B030D-6E8A-4147-A177-3AD203B41FA5}">
                      <a16:colId xmlns:a16="http://schemas.microsoft.com/office/drawing/2014/main" val="1369834069"/>
                    </a:ext>
                  </a:extLst>
                </a:gridCol>
              </a:tblGrid>
              <a:tr h="2359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Week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Lecture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Readings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267028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1. </a:t>
                      </a: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Introduction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1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indent="0" algn="l" defTabSz="685800">
                        <a:lnSpc>
                          <a:spcPct val="100000"/>
                        </a:lnSpc>
                        <a:buNone/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1. XAMPP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38385682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2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2. Basic </a:t>
                      </a: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ER model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6.1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-3,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 6.5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indent="0" algn="l" defTabSz="685800">
                        <a:lnSpc>
                          <a:spcPct val="100000"/>
                        </a:lnSpc>
                        <a:buFont typeface="+mj-lt"/>
                        <a:buNone/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2. Basic Query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3961067021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3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3. ER Constraints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6.4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3. Cross Table Queries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2875256876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4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4. Extended ER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6.5.3, 6.8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4. Join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18141007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5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5. ER Design Issues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6.9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5. Aggregation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3458225424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6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6. </a:t>
                      </a: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Relational Model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2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.1-4, 6.8.6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6. Data Definition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600631581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7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7. Exercises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-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7. Data Modification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909538573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8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 gridSpan="3"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Reading Week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endParaRPr sz="1600" dirty="0"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endParaRPr lang="en-US" sz="1600" dirty="0"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761502209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9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8. Design Purpose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7.1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8. Null Values &amp; Subquery 1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3817699388"/>
                  </a:ext>
                </a:extLst>
              </a:tr>
              <a:tr h="2405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10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9. Functional Dependencies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7.4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9. Set Operations &amp; Subquery 2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859844703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11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10. BCNF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7.3, 7.5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10. Correlation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18381842"/>
                  </a:ext>
                </a:extLst>
              </a:tr>
              <a:tr h="291951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12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11. 3NF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7.3, 7.5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11. Foreign key &amp; Triggers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3679809746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13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12. MVDs (Optional)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7.6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12. 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Constraints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938443139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4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13.</a:t>
                      </a: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 XML 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D</a:t>
                      </a: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atabase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Chap. 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30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13. Triggers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3684496380"/>
                  </a:ext>
                </a:extLst>
              </a:tr>
              <a:tr h="235968">
                <a:tc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1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5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tc gridSpan="3"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Project </a:t>
                      </a:r>
                      <a:r>
                        <a:rPr sz="14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等线"/>
                        </a:rPr>
                        <a:t>Presentation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r>
                        <a:rPr sz="1600" dirty="0">
                          <a:sym typeface="等线"/>
                        </a:rPr>
                        <a:t>-</a:t>
                      </a:r>
                    </a:p>
                  </a:txBody>
                  <a:tcPr marL="45720" marR="45720" anchor="ctr" horzOverflow="overflow"/>
                </a:tc>
                <a:tc hMerge="1">
                  <a:txBody>
                    <a:bodyPr/>
                    <a:lstStyle/>
                    <a:p>
                      <a:pPr algn="ctr" defTabSz="685800">
                        <a:lnSpc>
                          <a:spcPct val="100000"/>
                        </a:lnSpc>
                        <a:defRPr sz="1800"/>
                      </a:pPr>
                      <a:endParaRPr sz="1600" dirty="0">
                        <a:sym typeface="等线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644307337"/>
                  </a:ext>
                </a:extLst>
              </a:tr>
            </a:tbl>
          </a:graphicData>
        </a:graphic>
      </p:graphicFrame>
      <p:sp>
        <p:nvSpPr>
          <p:cNvPr id="10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8BC07896-9FFC-42E3-85A5-BB0026FA04CE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2E4582CF-5C31-40EB-B23B-DA8888A519E0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EA835F4E-80A9-4D4F-B3EC-B28280F2ABBA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280C1C0C-8C9B-487B-8240-A3FDB6675F8D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8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41874-D14D-4515-912B-0259D17B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to Databases</a:t>
            </a:r>
            <a:endParaRPr lang="zh-CN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C9BEF4-9E7B-46C0-8636-01D7F08D7CE7}"/>
              </a:ext>
            </a:extLst>
          </p:cNvPr>
          <p:cNvSpPr txBox="1">
            <a:spLocks/>
          </p:cNvSpPr>
          <p:nvPr/>
        </p:nvSpPr>
        <p:spPr>
          <a:xfrm>
            <a:off x="4178300" y="3407657"/>
            <a:ext cx="4337050" cy="13218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buClr>
                <a:srgbClr val="990000"/>
              </a:buClr>
            </a:pPr>
            <a:r>
              <a:rPr lang="en-US" altLang="zh-CN" sz="2800" b="1" dirty="0">
                <a:ea typeface="宋体" charset="-122"/>
              </a:rPr>
              <a:t>Whether you know it or not, you're using a database every day</a:t>
            </a:r>
          </a:p>
        </p:txBody>
      </p:sp>
      <p:pic>
        <p:nvPicPr>
          <p:cNvPr id="8" name="Picture 2" descr="C:\Users\OpenClassroom\Desktop\database square.png">
            <a:extLst>
              <a:ext uri="{FF2B5EF4-FFF2-40B4-BE49-F238E27FC236}">
                <a16:creationId xmlns:a16="http://schemas.microsoft.com/office/drawing/2014/main" id="{E864EA40-A5B1-4243-967E-1F5B2044D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60588"/>
            <a:ext cx="2861321" cy="381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4">
            <a:hlinkClick r:id="rId3" action="ppaction://hlinksldjump"/>
            <a:extLst>
              <a:ext uri="{FF2B5EF4-FFF2-40B4-BE49-F238E27FC236}">
                <a16:creationId xmlns:a16="http://schemas.microsoft.com/office/drawing/2014/main" id="{5BDBEB68-6E82-4E22-AA3F-1DD4B5AF9B2F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5">
            <a:hlinkClick r:id="rId4" action="ppaction://hlinksldjump"/>
            <a:extLst>
              <a:ext uri="{FF2B5EF4-FFF2-40B4-BE49-F238E27FC236}">
                <a16:creationId xmlns:a16="http://schemas.microsoft.com/office/drawing/2014/main" id="{12F4C2E8-19F4-44E1-86A9-8D1EC04309D0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6">
            <a:hlinkClick r:id="rId5" action="ppaction://hlinksldjump"/>
            <a:extLst>
              <a:ext uri="{FF2B5EF4-FFF2-40B4-BE49-F238E27FC236}">
                <a16:creationId xmlns:a16="http://schemas.microsoft.com/office/drawing/2014/main" id="{B79D8E2C-151C-43A9-A459-9461A2F942E3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7">
            <a:hlinkClick r:id="rId6" action="ppaction://hlinksldjump"/>
            <a:extLst>
              <a:ext uri="{FF2B5EF4-FFF2-40B4-BE49-F238E27FC236}">
                <a16:creationId xmlns:a16="http://schemas.microsoft.com/office/drawing/2014/main" id="{A13309F2-5087-4958-9483-2F20DE345B95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0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B6B57-B274-45EF-AA34-C70F296F5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Database Management System (DBMS)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7C8BA-088A-4E97-89D1-A47D0294F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8218"/>
            <a:ext cx="7886700" cy="393889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Database Applications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Banking: transactions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Airlines: reservations, schedules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Universities: registration, grades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Sales: customers, products, purchases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Online retailers: order tracking, customized recommendations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Manufacturing: production, inventory, orders, supply chain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 resources: employee records, salaries, tax deductions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Social media sites: posts, friendship relationship, activities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Database can be very large.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Database touch all aspects of our lives.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BB3A2540-1F6F-491A-8130-001CCB37D2DE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47BFD980-6FAC-4229-8A13-BCA9477A823C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0A1793FC-78EC-4B05-AEB2-208BDC10B92C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7EEB88C1-D981-4E7A-93F1-BB7105905275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150;p26">
            <a:extLst>
              <a:ext uri="{FF2B5EF4-FFF2-40B4-BE49-F238E27FC236}">
                <a16:creationId xmlns:a16="http://schemas.microsoft.com/office/drawing/2014/main" id="{7B9FFA3A-6EBF-E59F-DCAF-15BA4E438F5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1786" y="1331910"/>
            <a:ext cx="3570065" cy="2097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6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C09A0-E10B-45EF-A54C-07389103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University Database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4659E-4C84-40DF-B8D5-27B092D85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8218"/>
            <a:ext cx="7886700" cy="432271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Course Management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 students, instructors, and courses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Register students for courses, and generate class rosters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Assign grades to students, compute grade point averages (GPA) and generate transcripts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Provide basic features necessary for data access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Shared access by a community of uses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Well-defined schema for data access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Support query language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4">
            <a:hlinkClick r:id="rId2" action="ppaction://hlinksldjump"/>
            <a:extLst>
              <a:ext uri="{FF2B5EF4-FFF2-40B4-BE49-F238E27FC236}">
                <a16:creationId xmlns:a16="http://schemas.microsoft.com/office/drawing/2014/main" id="{D847E158-79C1-4E14-B916-CAC7CE5BD7C3}"/>
              </a:ext>
            </a:extLst>
          </p:cNvPr>
          <p:cNvSpPr/>
          <p:nvPr/>
        </p:nvSpPr>
        <p:spPr>
          <a:xfrm>
            <a:off x="2381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Information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5">
            <a:hlinkClick r:id="rId3" action="ppaction://hlinksldjump"/>
            <a:extLst>
              <a:ext uri="{FF2B5EF4-FFF2-40B4-BE49-F238E27FC236}">
                <a16:creationId xmlns:a16="http://schemas.microsoft.com/office/drawing/2014/main" id="{D64E08D3-3A24-4258-B19A-FB34F7B75572}"/>
              </a:ext>
            </a:extLst>
          </p:cNvPr>
          <p:cNvSpPr/>
          <p:nvPr/>
        </p:nvSpPr>
        <p:spPr>
          <a:xfrm>
            <a:off x="2280069" y="0"/>
            <a:ext cx="2291932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DBMS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6">
            <a:hlinkClick r:id="rId4" action="ppaction://hlinksldjump"/>
            <a:extLst>
              <a:ext uri="{FF2B5EF4-FFF2-40B4-BE49-F238E27FC236}">
                <a16:creationId xmlns:a16="http://schemas.microsoft.com/office/drawing/2014/main" id="{773470DA-F0CF-42B4-9BDF-2A82BA3F4187}"/>
              </a:ext>
            </a:extLst>
          </p:cNvPr>
          <p:cNvSpPr/>
          <p:nvPr/>
        </p:nvSpPr>
        <p:spPr>
          <a:xfrm>
            <a:off x="4572000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A6D14AD0-526D-42F1-AACC-CC1346C76BD1}"/>
              </a:ext>
            </a:extLst>
          </p:cNvPr>
          <p:cNvSpPr/>
          <p:nvPr/>
        </p:nvSpPr>
        <p:spPr>
          <a:xfrm>
            <a:off x="6858564" y="0"/>
            <a:ext cx="2277687" cy="314361"/>
          </a:xfrm>
          <a:prstGeom prst="rect">
            <a:avLst/>
          </a:prstGeom>
          <a:solidFill>
            <a:srgbClr val="16194D"/>
          </a:solidFill>
          <a:ln>
            <a:solidFill>
              <a:srgbClr val="161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85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heme_Darmstadt_default">
  <a:themeElements>
    <a:clrScheme name="自定义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2CAA"/>
      </a:accent1>
      <a:accent2>
        <a:srgbClr val="A94F0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90000"/>
          </a:schemeClr>
        </a:solidFill>
      </a:spPr>
      <a:bodyPr rtlCol="0" anchor="ctr"/>
      <a:lstStyle>
        <a:defPPr algn="ctr">
          <a:defRPr dirty="0" smtClean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 anchor="ctr">
        <a:normAutofit/>
      </a:bodyPr>
      <a:lstStyle>
        <a:defPPr algn="l">
          <a:defRPr kumimoji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Theme_Darmstadt_default</Template>
  <TotalTime>12345</TotalTime>
  <Words>1188</Words>
  <Application>Microsoft Office PowerPoint</Application>
  <PresentationFormat>全屏显示(4:3)</PresentationFormat>
  <Paragraphs>366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Adobe Heiti Std R</vt:lpstr>
      <vt:lpstr>Hiragino Sans GB W3</vt:lpstr>
      <vt:lpstr>等线</vt:lpstr>
      <vt:lpstr>宋体</vt:lpstr>
      <vt:lpstr>Microsoft YaHei</vt:lpstr>
      <vt:lpstr>Arial</vt:lpstr>
      <vt:lpstr>Calibri</vt:lpstr>
      <vt:lpstr>Helvetica</vt:lpstr>
      <vt:lpstr>Times New Roman</vt:lpstr>
      <vt:lpstr>Theme_Darmstadt_default</vt:lpstr>
      <vt:lpstr>Lecture 1:  Introduction</vt:lpstr>
      <vt:lpstr>Course Information</vt:lpstr>
      <vt:lpstr>Course Information</vt:lpstr>
      <vt:lpstr>Course assessment</vt:lpstr>
      <vt:lpstr>Course assessment</vt:lpstr>
      <vt:lpstr>Lecture Weekly Schedule</vt:lpstr>
      <vt:lpstr>Introduction to Databases</vt:lpstr>
      <vt:lpstr>Database Management System (DBMS)</vt:lpstr>
      <vt:lpstr>University Database Example</vt:lpstr>
      <vt:lpstr>File systems</vt:lpstr>
      <vt:lpstr>Drawbacks of file systems</vt:lpstr>
      <vt:lpstr>Drawbacks of file systems</vt:lpstr>
      <vt:lpstr>DBMS provides…</vt:lpstr>
      <vt:lpstr>In general</vt:lpstr>
      <vt:lpstr>Key Concepts</vt:lpstr>
      <vt:lpstr>Key Concepts</vt:lpstr>
      <vt:lpstr>History of Database Systems</vt:lpstr>
      <vt:lpstr>History (cont.)</vt:lpstr>
      <vt:lpstr>Database Popularity Rank 2017 - 2018</vt:lpstr>
      <vt:lpstr>Database Popularity Rank 2019 - 2020</vt:lpstr>
      <vt:lpstr>Database Popularity Rank 2020 - 2021</vt:lpstr>
      <vt:lpstr>End of Chapter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 Introduction</dc:title>
  <dc:creator>Marilyn Turnamian</dc:creator>
  <cp:lastModifiedBy>Goliath Li</cp:lastModifiedBy>
  <cp:revision>227</cp:revision>
  <cp:lastPrinted>2005-01-10T21:51:57Z</cp:lastPrinted>
  <dcterms:created xsi:type="dcterms:W3CDTF">1999-11-04T20:50:09Z</dcterms:created>
  <dcterms:modified xsi:type="dcterms:W3CDTF">2025-09-17T07:29:59Z</dcterms:modified>
</cp:coreProperties>
</file>